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80" r:id="rId9"/>
    <p:sldId id="261" r:id="rId10"/>
    <p:sldId id="265" r:id="rId11"/>
    <p:sldId id="272" r:id="rId12"/>
    <p:sldId id="266" r:id="rId13"/>
    <p:sldId id="268" r:id="rId14"/>
    <p:sldId id="279" r:id="rId15"/>
    <p:sldId id="269" r:id="rId16"/>
    <p:sldId id="278" r:id="rId17"/>
    <p:sldId id="273" r:id="rId18"/>
    <p:sldId id="267" r:id="rId19"/>
    <p:sldId id="281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73576" autoAdjust="0"/>
  </p:normalViewPr>
  <p:slideViewPr>
    <p:cSldViewPr snapToGrid="0">
      <p:cViewPr varScale="1">
        <p:scale>
          <a:sx n="62" d="100"/>
          <a:sy n="62" d="100"/>
        </p:scale>
        <p:origin x="14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2AAE1-5BF0-49C3-97F3-1B96FEDF9114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DBD75-8B2A-448B-BA45-7D7DFE6B49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1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research.com/publications/samestat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533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Spurious </a:t>
            </a:r>
            <a:r>
              <a:rPr lang="en-GB" baseline="0" dirty="0" smtClean="0"/>
              <a:t>correlations :</a:t>
            </a:r>
          </a:p>
          <a:p>
            <a:r>
              <a:rPr lang="en-GB" dirty="0" smtClean="0"/>
              <a:t>http://</a:t>
            </a:r>
            <a:r>
              <a:rPr lang="en-GB" dirty="0" smtClean="0"/>
              <a:t>www.tylervigen.com/spurious-correlations</a:t>
            </a:r>
          </a:p>
          <a:p>
            <a:endParaRPr lang="en-GB" dirty="0" smtClean="0"/>
          </a:p>
          <a:p>
            <a:r>
              <a:rPr lang="en-GB" dirty="0" smtClean="0"/>
              <a:t>Eating</a:t>
            </a:r>
            <a:r>
              <a:rPr lang="en-GB" baseline="0" dirty="0" smtClean="0"/>
              <a:t> chocolate wins Nobel prizes :</a:t>
            </a:r>
          </a:p>
          <a:p>
            <a:r>
              <a:rPr lang="en-GB" dirty="0" smtClean="0"/>
              <a:t>http://www.businessinsider.com/chocolate-consumption-vs-nobel-prizes-2014-4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Pitch</a:t>
            </a:r>
            <a:r>
              <a:rPr lang="en-GB" baseline="0" dirty="0" smtClean="0"/>
              <a:t> angle –SMBH relation :</a:t>
            </a:r>
          </a:p>
          <a:p>
            <a:r>
              <a:rPr lang="en-GB" dirty="0" smtClean="0"/>
              <a:t>http://adsabs.harvard.edu/abs/2008ApJ...678L..93S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54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Mike </a:t>
            </a:r>
            <a:r>
              <a:rPr lang="en-GB" baseline="0" dirty="0" smtClean="0"/>
              <a:t>Disney predicted population of LSBs are far back as 1976 (though in 2015 was still claiming that CCDs wouldn’t be able to detect them </a:t>
            </a:r>
            <a:r>
              <a:rPr lang="en-GB" baseline="0" dirty="0" smtClean="0"/>
              <a:t>!)</a:t>
            </a:r>
          </a:p>
          <a:p>
            <a:r>
              <a:rPr lang="en-GB" baseline="0" dirty="0" smtClean="0"/>
              <a:t>http://adsabs.harvard.edu/abs/1976Natur.263..573D</a:t>
            </a:r>
          </a:p>
          <a:p>
            <a:r>
              <a:rPr lang="en-GB" baseline="0" dirty="0" smtClean="0"/>
              <a:t>https://arxiv.org/abs/1603.02590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err="1" smtClean="0"/>
              <a:t>Malin</a:t>
            </a:r>
            <a:r>
              <a:rPr lang="en-GB" baseline="0" dirty="0" smtClean="0"/>
              <a:t> 1 </a:t>
            </a:r>
            <a:r>
              <a:rPr lang="en-GB" baseline="0" dirty="0" smtClean="0"/>
              <a:t>deep image :</a:t>
            </a:r>
            <a:endParaRPr lang="en-GB" baseline="0" dirty="0" smtClean="0"/>
          </a:p>
          <a:p>
            <a:r>
              <a:rPr lang="en-GB" dirty="0" smtClean="0"/>
              <a:t>http://adsabs.harvard.edu/abs/2015ApJ...815L..29G</a:t>
            </a:r>
          </a:p>
          <a:p>
            <a:endParaRPr lang="en-GB" dirty="0" smtClean="0"/>
          </a:p>
          <a:p>
            <a:r>
              <a:rPr lang="en-GB" dirty="0" smtClean="0"/>
              <a:t>Van </a:t>
            </a:r>
            <a:r>
              <a:rPr lang="en-GB" dirty="0" err="1" smtClean="0"/>
              <a:t>Dokkum</a:t>
            </a:r>
            <a:r>
              <a:rPr lang="en-GB" dirty="0" smtClean="0"/>
              <a:t> discovery of UDGs </a:t>
            </a:r>
            <a:r>
              <a:rPr lang="en-GB" dirty="0" smtClean="0"/>
              <a:t>:</a:t>
            </a:r>
          </a:p>
          <a:p>
            <a:r>
              <a:rPr lang="en-GB" dirty="0" smtClean="0"/>
              <a:t>http://adsabs.harvard.edu/abs/2015ApJ...798L..45V</a:t>
            </a:r>
          </a:p>
          <a:p>
            <a:endParaRPr lang="en-GB" dirty="0" smtClean="0"/>
          </a:p>
          <a:p>
            <a:r>
              <a:rPr lang="en-GB" dirty="0" err="1" smtClean="0"/>
              <a:t>Koda</a:t>
            </a:r>
            <a:r>
              <a:rPr lang="en-GB" dirty="0" smtClean="0"/>
              <a:t> </a:t>
            </a:r>
            <a:r>
              <a:rPr lang="en-GB" dirty="0" smtClean="0"/>
              <a:t>UDGs</a:t>
            </a:r>
            <a:r>
              <a:rPr lang="en-GB" baseline="0" dirty="0" smtClean="0"/>
              <a:t> in Coma </a:t>
            </a:r>
            <a:r>
              <a:rPr lang="en-GB" dirty="0" smtClean="0"/>
              <a:t>:</a:t>
            </a:r>
            <a:endParaRPr lang="en-GB" dirty="0" smtClean="0"/>
          </a:p>
          <a:p>
            <a:r>
              <a:rPr lang="en-GB" dirty="0" smtClean="0"/>
              <a:t>http://adsabs.harvard.edu/abs/2015ApJ...807L...2K</a:t>
            </a:r>
          </a:p>
          <a:p>
            <a:endParaRPr lang="en-GB" dirty="0" smtClean="0"/>
          </a:p>
          <a:p>
            <a:r>
              <a:rPr lang="en-GB" dirty="0" smtClean="0"/>
              <a:t>Roman UDGs in groups </a:t>
            </a:r>
            <a:r>
              <a:rPr lang="en-GB" dirty="0" smtClean="0"/>
              <a:t>: </a:t>
            </a:r>
          </a:p>
          <a:p>
            <a:r>
              <a:rPr lang="en-GB" dirty="0" smtClean="0"/>
              <a:t>http://adsabs.harvard.edu/abs/2017MNRAS.468.4039R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89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176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Bullet </a:t>
            </a:r>
            <a:r>
              <a:rPr lang="en-GB" baseline="0" dirty="0" smtClean="0"/>
              <a:t>cluster </a:t>
            </a:r>
            <a:r>
              <a:rPr lang="en-GB" baseline="0" dirty="0" smtClean="0"/>
              <a:t>simulations, including other models (includes </a:t>
            </a:r>
            <a:r>
              <a:rPr lang="en-GB" baseline="0" dirty="0" smtClean="0"/>
              <a:t>link to paper in description) :</a:t>
            </a:r>
          </a:p>
          <a:p>
            <a:r>
              <a:rPr lang="en-GB" dirty="0" smtClean="0"/>
              <a:t>https://</a:t>
            </a:r>
            <a:r>
              <a:rPr lang="en-GB" dirty="0" smtClean="0"/>
              <a:t>www.youtube.com/watch?v=rLx_TXhTXbs</a:t>
            </a:r>
          </a:p>
          <a:p>
            <a:endParaRPr lang="en-GB" dirty="0" smtClean="0"/>
          </a:p>
          <a:p>
            <a:r>
              <a:rPr lang="en-GB" dirty="0" smtClean="0"/>
              <a:t>How probable is the existence of the Bullet Cluster ?</a:t>
            </a:r>
          </a:p>
          <a:p>
            <a:r>
              <a:rPr lang="en-GB" dirty="0" smtClean="0"/>
              <a:t>Not probable at all :</a:t>
            </a:r>
          </a:p>
          <a:p>
            <a:r>
              <a:rPr lang="en-GB" dirty="0" smtClean="0"/>
              <a:t>http://adsabs.harvard.edu/abs/2010ApJ...718...60L</a:t>
            </a:r>
          </a:p>
          <a:p>
            <a:r>
              <a:rPr lang="en-GB" dirty="0" smtClean="0"/>
              <a:t>Rare but not worryingly rare :</a:t>
            </a:r>
          </a:p>
          <a:p>
            <a:r>
              <a:rPr lang="en-GB" dirty="0" smtClean="0"/>
              <a:t>http://adsabs.harvard.edu/abs/2015JCAP...04..050K</a:t>
            </a:r>
          </a:p>
          <a:p>
            <a:r>
              <a:rPr lang="en-GB" dirty="0" smtClean="0"/>
              <a:t>Probably not rare at all : collision velocity has been inaccurately determined :</a:t>
            </a:r>
          </a:p>
          <a:p>
            <a:r>
              <a:rPr lang="en-GB" dirty="0" smtClean="0"/>
              <a:t>http://adsabs.harvard.edu/abs/2015JCAP...02..038L</a:t>
            </a:r>
          </a:p>
          <a:p>
            <a:r>
              <a:rPr lang="en-GB" dirty="0" smtClean="0"/>
              <a:t>And</a:t>
            </a:r>
            <a:r>
              <a:rPr lang="en-GB" baseline="0" dirty="0" smtClean="0"/>
              <a:t> another one claiming the speed has been measured inaccurately so everything is just fine :</a:t>
            </a:r>
          </a:p>
          <a:p>
            <a:r>
              <a:rPr lang="en-GB" dirty="0" smtClean="0"/>
              <a:t>http://adsabs.harvard.edu/abs/2007MNRAS.380..911S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Other colliding clusters :</a:t>
            </a:r>
          </a:p>
          <a:p>
            <a:r>
              <a:rPr lang="en-GB" dirty="0" smtClean="0"/>
              <a:t>http://chandra.harvard.edu/photo/2015/dark</a:t>
            </a:r>
            <a:r>
              <a:rPr lang="en-GB" dirty="0" smtClean="0"/>
              <a:t>/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328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Monolithic</a:t>
            </a:r>
            <a:r>
              <a:rPr lang="en-GB" baseline="0" dirty="0" smtClean="0"/>
              <a:t> collapse movies :</a:t>
            </a:r>
          </a:p>
          <a:p>
            <a:r>
              <a:rPr lang="en-GB" dirty="0" smtClean="0"/>
              <a:t>http://www.astro.cf.ac.uk/pub/Alistair.Nelson/indexgf.html</a:t>
            </a:r>
          </a:p>
          <a:p>
            <a:endParaRPr lang="en-GB" dirty="0" smtClean="0"/>
          </a:p>
          <a:p>
            <a:r>
              <a:rPr lang="en-GB" dirty="0" smtClean="0"/>
              <a:t>Hierarchical merging movie :</a:t>
            </a:r>
          </a:p>
          <a:p>
            <a:r>
              <a:rPr lang="en-GB" dirty="0" smtClean="0"/>
              <a:t>https://www.youtube.com/watch?v=n0jRObc7_xo</a:t>
            </a:r>
          </a:p>
          <a:p>
            <a:endParaRPr lang="en-GB" dirty="0" smtClean="0"/>
          </a:p>
          <a:p>
            <a:r>
              <a:rPr lang="en-GB" dirty="0" smtClean="0"/>
              <a:t>Monolithic collapse : globular clusters should all</a:t>
            </a:r>
            <a:r>
              <a:rPr lang="en-GB" baseline="0" dirty="0" smtClean="0"/>
              <a:t> have same age, contrary to observations</a:t>
            </a:r>
          </a:p>
          <a:p>
            <a:r>
              <a:rPr lang="en-GB" dirty="0" smtClean="0"/>
              <a:t>http://physicsanduniverse.com/formation-milky-way/</a:t>
            </a:r>
          </a:p>
          <a:p>
            <a:endParaRPr lang="en-GB" dirty="0" smtClean="0"/>
          </a:p>
          <a:p>
            <a:r>
              <a:rPr lang="en-GB" dirty="0" smtClean="0"/>
              <a:t>CDM predicts smaller structures should form first</a:t>
            </a:r>
            <a:r>
              <a:rPr lang="en-GB" baseline="0" dirty="0" smtClean="0"/>
              <a:t> :</a:t>
            </a:r>
            <a:endParaRPr lang="en-GB" dirty="0" smtClean="0"/>
          </a:p>
          <a:p>
            <a:r>
              <a:rPr lang="en-GB" dirty="0" smtClean="0"/>
              <a:t>https://ned.ipac.caltech.edu/level5/Sept05/Gawiser/Gawiser1.html</a:t>
            </a:r>
          </a:p>
          <a:p>
            <a:endParaRPr lang="en-GB" dirty="0" smtClean="0"/>
          </a:p>
          <a:p>
            <a:r>
              <a:rPr lang="en-GB" dirty="0" smtClean="0"/>
              <a:t>More</a:t>
            </a:r>
            <a:r>
              <a:rPr lang="en-GB" baseline="0" dirty="0" smtClean="0"/>
              <a:t> details of monolithic collapse :</a:t>
            </a:r>
            <a:endParaRPr lang="en-GB" dirty="0" smtClean="0"/>
          </a:p>
          <a:p>
            <a:r>
              <a:rPr lang="en-GB" dirty="0" smtClean="0"/>
              <a:t>http://astro.u-strasbg.fr/~koppen/ue7b/docs/EoG_9FormationMonolithic.pdf</a:t>
            </a:r>
          </a:p>
          <a:p>
            <a:endParaRPr lang="en-GB" dirty="0" smtClean="0"/>
          </a:p>
          <a:p>
            <a:r>
              <a:rPr lang="en-GB" dirty="0" smtClean="0"/>
              <a:t>A bit more on hierarchical merging :</a:t>
            </a:r>
            <a:endParaRPr lang="en-GB" dirty="0" smtClean="0"/>
          </a:p>
          <a:p>
            <a:r>
              <a:rPr lang="en-GB" dirty="0" smtClean="0"/>
              <a:t>https://www.astro.umd.edu/~richard/ASTRO620/McCarthy_Mitchell.pdf</a:t>
            </a:r>
          </a:p>
          <a:p>
            <a:endParaRPr lang="en-GB" dirty="0" smtClean="0"/>
          </a:p>
          <a:p>
            <a:r>
              <a:rPr lang="en-GB" dirty="0" smtClean="0"/>
              <a:t>General stuff on galaxy formation :</a:t>
            </a:r>
            <a:endParaRPr lang="en-GB" dirty="0" smtClean="0"/>
          </a:p>
          <a:p>
            <a:r>
              <a:rPr lang="en-GB" dirty="0" smtClean="0"/>
              <a:t>http://star-www.st-and.ac.uk/~spd3/Teaching/AS3011/AS3011_14.pdf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996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Madau</a:t>
            </a:r>
            <a:r>
              <a:rPr lang="en-GB" dirty="0" smtClean="0"/>
              <a:t> </a:t>
            </a:r>
            <a:r>
              <a:rPr lang="en-GB" dirty="0" smtClean="0"/>
              <a:t>plot</a:t>
            </a:r>
          </a:p>
          <a:p>
            <a:r>
              <a:rPr lang="en-GB" dirty="0" smtClean="0"/>
              <a:t>https://ned.ipac.caltech.edu/level5/Illingworth/Ill5.html</a:t>
            </a:r>
          </a:p>
          <a:p>
            <a:endParaRPr lang="en-GB" dirty="0" smtClean="0"/>
          </a:p>
          <a:p>
            <a:r>
              <a:rPr lang="en-GB" baseline="0" dirty="0" smtClean="0"/>
              <a:t>Star formation rates in sub-mm galaxies :</a:t>
            </a:r>
          </a:p>
          <a:p>
            <a:r>
              <a:rPr lang="en-GB" dirty="0" smtClean="0"/>
              <a:t>http://adsabs.harvard.edu/abs/2014ApJ...784....9B</a:t>
            </a:r>
          </a:p>
          <a:p>
            <a:endParaRPr lang="en-GB" dirty="0" smtClean="0"/>
          </a:p>
          <a:p>
            <a:r>
              <a:rPr lang="en-GB" dirty="0" smtClean="0"/>
              <a:t>ALMA uncovers secrets of giant space blob :</a:t>
            </a:r>
          </a:p>
          <a:p>
            <a:r>
              <a:rPr lang="en-GB" dirty="0" smtClean="0"/>
              <a:t>http://www.eso.org/public/news/eso1632/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520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591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Makarian’s</a:t>
            </a:r>
            <a:r>
              <a:rPr lang="en-GB" dirty="0" smtClean="0"/>
              <a:t> Eyes first</a:t>
            </a:r>
            <a:r>
              <a:rPr lang="en-GB" baseline="0" dirty="0" smtClean="0"/>
              <a:t> </a:t>
            </a:r>
            <a:r>
              <a:rPr lang="en-GB" baseline="0" dirty="0" smtClean="0"/>
              <a:t>simulation :</a:t>
            </a:r>
          </a:p>
          <a:p>
            <a:r>
              <a:rPr lang="en-GB" dirty="0" smtClean="0"/>
              <a:t>http://adsabs.harvard.edu/</a:t>
            </a:r>
            <a:r>
              <a:rPr lang="en-GB" dirty="0" err="1" smtClean="0"/>
              <a:t>cgi</a:t>
            </a:r>
            <a:r>
              <a:rPr lang="en-GB" dirty="0" smtClean="0"/>
              <a:t>-bin/bib_query?1988A%26A...203L...9C</a:t>
            </a:r>
          </a:p>
          <a:p>
            <a:endParaRPr lang="en-GB" dirty="0" smtClean="0"/>
          </a:p>
          <a:p>
            <a:r>
              <a:rPr lang="en-GB" dirty="0" smtClean="0"/>
              <a:t>Second simulation :</a:t>
            </a:r>
          </a:p>
          <a:p>
            <a:r>
              <a:rPr lang="en-GB" dirty="0" smtClean="0"/>
              <a:t>http://adsabs.harvard.edu/</a:t>
            </a:r>
            <a:r>
              <a:rPr lang="en-GB" dirty="0" err="1" smtClean="0"/>
              <a:t>cgi</a:t>
            </a:r>
            <a:r>
              <a:rPr lang="en-GB" dirty="0" smtClean="0"/>
              <a:t>-bin/bib_query?2005A%26A...441..473V</a:t>
            </a:r>
          </a:p>
          <a:p>
            <a:endParaRPr lang="en-GB" dirty="0" smtClean="0"/>
          </a:p>
          <a:p>
            <a:r>
              <a:rPr lang="en-GB" dirty="0" err="1" smtClean="0"/>
              <a:t>Halpha</a:t>
            </a:r>
            <a:r>
              <a:rPr lang="en-GB" dirty="0" smtClean="0"/>
              <a:t> tail :</a:t>
            </a:r>
          </a:p>
          <a:p>
            <a:r>
              <a:rPr lang="en-GB" dirty="0" smtClean="0"/>
              <a:t>http://adsabs.harvard.edu/</a:t>
            </a:r>
            <a:r>
              <a:rPr lang="en-GB" dirty="0" err="1" smtClean="0"/>
              <a:t>cgi</a:t>
            </a:r>
            <a:r>
              <a:rPr lang="en-GB" dirty="0" smtClean="0"/>
              <a:t>-bin/bib_query?2008ApJ...687L..69K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54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trike="noStrike" baseline="0" dirty="0" smtClean="0"/>
              <a:t>Credit to SMBC for insulting people with the Copernican principle :</a:t>
            </a:r>
          </a:p>
          <a:p>
            <a:r>
              <a:rPr lang="en-GB" strike="noStrike" baseline="0" dirty="0" smtClean="0"/>
              <a:t>https://www.smbc-comics.com/comic/cosmology</a:t>
            </a:r>
          </a:p>
          <a:p>
            <a:endParaRPr lang="en-GB" strike="noStrike" baseline="0" dirty="0" smtClean="0"/>
          </a:p>
          <a:p>
            <a:r>
              <a:rPr lang="en-GB" strike="noStrike" baseline="0" dirty="0" smtClean="0"/>
              <a:t>The “flaw of averages” :</a:t>
            </a:r>
            <a:endParaRPr lang="en-GB" strike="noStrike" baseline="0" dirty="0" smtClean="0"/>
          </a:p>
          <a:p>
            <a:r>
              <a:rPr lang="en-GB" strike="noStrike" dirty="0" smtClean="0"/>
              <a:t>https://www.thestar.com/news/insight/2016/01/16/when-us-air-force-discovered-the-flaw-of-averages.html</a:t>
            </a:r>
          </a:p>
          <a:p>
            <a:endParaRPr lang="en-GB" dirty="0" smtClean="0"/>
          </a:p>
          <a:p>
            <a:r>
              <a:rPr lang="en-GB" dirty="0" err="1" smtClean="0"/>
              <a:t>Datasaurus</a:t>
            </a:r>
            <a:r>
              <a:rPr lang="en-GB" dirty="0" smtClean="0"/>
              <a:t> :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https://www.autodeskresearch.com/publications/samestats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155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489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79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459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light bulb simulations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https://ned.ipac.caltech.edu/level5/Biviano2/Biviano5_1.html</a:t>
            </a:r>
          </a:p>
          <a:p>
            <a:endParaRPr lang="en-GB" dirty="0" smtClean="0"/>
          </a:p>
          <a:p>
            <a:r>
              <a:rPr lang="en-GB" dirty="0" err="1" smtClean="0"/>
              <a:t>Illustris</a:t>
            </a:r>
            <a:r>
              <a:rPr lang="en-GB" dirty="0" smtClean="0"/>
              <a:t> simulation</a:t>
            </a:r>
            <a:r>
              <a:rPr lang="en-GB" baseline="0" dirty="0" smtClean="0"/>
              <a:t> :</a:t>
            </a:r>
            <a:endParaRPr lang="en-GB" dirty="0" smtClean="0"/>
          </a:p>
          <a:p>
            <a:r>
              <a:rPr lang="en-GB" dirty="0" smtClean="0"/>
              <a:t>http://www.illustris-project.org</a:t>
            </a:r>
            <a:r>
              <a:rPr lang="en-GB" dirty="0" smtClean="0"/>
              <a:t>/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07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Review of historical development :</a:t>
            </a:r>
          </a:p>
          <a:p>
            <a:r>
              <a:rPr lang="en-GB" dirty="0" smtClean="0"/>
              <a:t>https://arxiv.org/abs/1009.4505</a:t>
            </a:r>
          </a:p>
          <a:p>
            <a:endParaRPr lang="en-GB" dirty="0" smtClean="0"/>
          </a:p>
          <a:p>
            <a:r>
              <a:rPr lang="en-GB" dirty="0" err="1" smtClean="0"/>
              <a:t>Millenium</a:t>
            </a:r>
            <a:r>
              <a:rPr lang="en-GB" baseline="0" dirty="0" smtClean="0"/>
              <a:t> Simulation</a:t>
            </a:r>
          </a:p>
          <a:p>
            <a:r>
              <a:rPr lang="en-GB" dirty="0" smtClean="0"/>
              <a:t>https://wwwmpa.mpa-garching.mpg.de/galform/virgo/millennium/</a:t>
            </a:r>
          </a:p>
          <a:p>
            <a:endParaRPr lang="en-GB" dirty="0" smtClean="0"/>
          </a:p>
          <a:p>
            <a:r>
              <a:rPr lang="en-GB" dirty="0" smtClean="0"/>
              <a:t>Moore : first</a:t>
            </a:r>
            <a:r>
              <a:rPr lang="en-GB" baseline="0" dirty="0" smtClean="0"/>
              <a:t> missing satellite simulation</a:t>
            </a:r>
            <a:endParaRPr lang="en-GB" dirty="0" smtClean="0"/>
          </a:p>
          <a:p>
            <a:r>
              <a:rPr lang="en-GB" dirty="0" smtClean="0"/>
              <a:t>http://adsabs.harvard.edu/abs/1999ApJ...524L..19M</a:t>
            </a:r>
          </a:p>
          <a:p>
            <a:endParaRPr lang="en-GB" dirty="0" smtClean="0"/>
          </a:p>
          <a:p>
            <a:r>
              <a:rPr lang="en-GB" dirty="0" smtClean="0"/>
              <a:t>Interactive cosmic web :</a:t>
            </a:r>
          </a:p>
          <a:p>
            <a:r>
              <a:rPr lang="en-GB" dirty="0" smtClean="0"/>
              <a:t>http://cosmicweb.barabasilab.com/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98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smtClean="0"/>
              <a:t>Auriga’s Wheel :</a:t>
            </a:r>
          </a:p>
          <a:p>
            <a:r>
              <a:rPr lang="en-GB" b="0" i="0" dirty="0" smtClean="0"/>
              <a:t>http://adsabs.harvard.edu/abs/2012MNRAS.423..543S</a:t>
            </a:r>
            <a:endParaRPr lang="en-GB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57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Kelvin-Helmholtz instability</a:t>
            </a:r>
            <a:r>
              <a:rPr lang="en-GB" baseline="0" dirty="0" smtClean="0"/>
              <a:t> figure :</a:t>
            </a:r>
            <a:endParaRPr lang="en-GB" dirty="0" smtClean="0"/>
          </a:p>
          <a:p>
            <a:r>
              <a:rPr lang="en-GB" dirty="0" smtClean="0"/>
              <a:t>https</a:t>
            </a:r>
            <a:r>
              <a:rPr lang="en-GB" dirty="0" smtClean="0"/>
              <a:t>://www.researchgate.net/figure/272845222_fig6_Figure-8-Kelvin-Helmholtz-instability-We-show-thin-slices-of-specific-entropy-through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613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</a:t>
            </a:r>
            <a:r>
              <a:rPr lang="en-GB" baseline="0" dirty="0" smtClean="0"/>
              <a:t> the harassment simulation see :</a:t>
            </a:r>
          </a:p>
          <a:p>
            <a:r>
              <a:rPr lang="en-GB" dirty="0" smtClean="0"/>
              <a:t>http://adsabs.harvard.edu/abs/2017MNRAS.467.3648T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488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DBD75-8B2A-448B-BA45-7D7DFE6B49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9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07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8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0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00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9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9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83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4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1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05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9EDCE-E0AC-47FA-A03B-5A0547F6C968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0248-0742-4336-ADEA-2C34522C7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9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8.png"/><Relationship Id="rId5" Type="http://schemas.openxmlformats.org/officeDocument/2006/relationships/image" Target="../media/image360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5.mp4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2" y="0"/>
            <a:ext cx="12241161" cy="6853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9163" y="0"/>
            <a:ext cx="12241163" cy="1188217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The Dark Side of Galaxy Evolution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9162" y="1188217"/>
            <a:ext cx="12241162" cy="453770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Galaxies as a dynamic, evolving population</a:t>
            </a:r>
            <a:endParaRPr lang="en-GB" sz="2200" i="1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49162" y="6371302"/>
            <a:ext cx="12241162" cy="48669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0800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Rhys Taylor</a:t>
            </a:r>
            <a:endParaRPr lang="en-GB" sz="18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Selection effects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Baryons (probably) can’t influence the formation of halos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But maybe the baryons are just the visible tip of the dark matter iceberg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Need a mechanism to restrict their presence to only certain halos : this is not naturally suggested by simulations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Selection effects can affect both theory and observations; essentially a variation of comparing apples and oranges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More subtle effects : correlation doesn’t equal causation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Multiple parameters can be controlled by a common cause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2" y="2704278"/>
            <a:ext cx="5807288" cy="2642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96" y="1350889"/>
            <a:ext cx="4317479" cy="53547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2" y="1514090"/>
            <a:ext cx="5808529" cy="5022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67914" y="1767016"/>
            <a:ext cx="864972" cy="494270"/>
          </a:xfrm>
          <a:prstGeom prst="rect">
            <a:avLst/>
          </a:prstGeom>
          <a:solidFill>
            <a:srgbClr val="F6F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553598" y="3778430"/>
            <a:ext cx="864972" cy="494270"/>
          </a:xfrm>
          <a:prstGeom prst="rect">
            <a:avLst/>
          </a:prstGeom>
          <a:solidFill>
            <a:srgbClr val="F6F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8" y="1345530"/>
            <a:ext cx="5521743" cy="53600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8" y="1345530"/>
            <a:ext cx="5539071" cy="537689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5061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7" y="2518838"/>
            <a:ext cx="5360067" cy="30134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Unknown unknowns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Selection effects often hard to even be aware of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LSB galaxies known for several decades but as exotica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Now, UDGs common, previously hidden component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Defined as objects with R</a:t>
            </a:r>
            <a:r>
              <a:rPr lang="en-GB" sz="1800" kern="1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e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&gt; 1.5 </a:t>
            </a:r>
            <a:r>
              <a:rPr lang="en-GB" sz="1800" kern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kpc</a:t>
            </a: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and </a:t>
            </a:r>
            <a:r>
              <a:rPr lang="el-GR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μ</a:t>
            </a:r>
            <a:r>
              <a:rPr lang="en-GB" sz="1800" kern="1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&gt; 23 mag </a:t>
            </a:r>
            <a:r>
              <a:rPr lang="en-GB" sz="1800" kern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arcsec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</a:t>
            </a:r>
            <a:r>
              <a:rPr lang="en-GB" sz="1800" kern="1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-2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Roughly, MW-sized objects but 100-1,000x fainter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Huge dwarfs or failed giants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Multiple formation mechanisms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Are they themselves just the tip of an even larger iceberg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Do they help solve the missing galaxy problem or just make it worse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7" y="1345533"/>
            <a:ext cx="5360067" cy="5360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7" y="1345533"/>
            <a:ext cx="5360067" cy="5360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6" y="1345533"/>
            <a:ext cx="5360067" cy="5370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6" y="1345533"/>
            <a:ext cx="5360068" cy="5402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06" y="1351267"/>
            <a:ext cx="5167186" cy="5396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6" y="2353151"/>
            <a:ext cx="5360067" cy="33870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66" y="1369130"/>
            <a:ext cx="5373450" cy="5312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05" y="1311712"/>
            <a:ext cx="4248587" cy="540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If it disagrees with experiment…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68" y="1834054"/>
            <a:ext cx="5837932" cy="438302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Actually, this is very hard to establish in practise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Does it </a:t>
            </a:r>
            <a:r>
              <a:rPr lang="en-GB" sz="22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really</a:t>
            </a: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disagree ? Did you make a mistake ? Errors are often difficult to quantify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High S/N values of limited help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Being </a:t>
            </a:r>
            <a:r>
              <a:rPr lang="en-GB" sz="22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objective is not the same as being correct (recall completeness and reliability from lecture 2</a:t>
            </a: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Extreme version : have to be able to falsify scientific theories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But impossible to falsify if it takes millions of years !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Maybe able to falsify in principle, but not in practise – are the situations really so </a:t>
            </a: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ifferent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Always better to be able to falsify, just not always possible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9" y="1642095"/>
            <a:ext cx="5967369" cy="45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If it disagrees with experiment… it’s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annoying</a:t>
            </a:r>
            <a:endParaRPr lang="en-GB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Newtonian gravity / relativity is well-established in many other cases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Dark matter is also incredibly successful in other situations 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Rotation curves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Large-scale structure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Galaxy clusters (especially collisions)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Throwing away either or both of these notions may well be necessary, but we probably shouldn’t do it on a whim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Perhaps dark matter works, but we just don’t understand how galaxies form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1" y="1843921"/>
            <a:ext cx="5817719" cy="4363289"/>
          </a:xfrm>
          <a:prstGeom prst="rect">
            <a:avLst/>
          </a:prstGeom>
        </p:spPr>
      </p:pic>
      <p:pic>
        <p:nvPicPr>
          <p:cNvPr id="3" name="The Bullet Cluster with Cold Dark Ma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237" y="2388475"/>
            <a:ext cx="5820763" cy="3274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7" y="2080577"/>
            <a:ext cx="5820763" cy="38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6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Maybe it’s only a little bit broken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Monolithic collapse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Simplest solution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No missing satellite problem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Galaxy properties scale largely with mass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Doesn’t explain distribution of satellite galaxies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Not self-consistent with standard model</a:t>
            </a:r>
          </a:p>
          <a:p>
            <a:pPr>
              <a:buFontTx/>
              <a:buChar char="-"/>
            </a:pPr>
            <a:endParaRPr lang="en-GB" sz="22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Hierarchical merging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CDM predicts smallest structures form first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Mergers easier at high redshift, allowing rapid growth… but maybe not rapid enough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Galaxy properties seem strongly mass-dependent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Satellite distribution incorrect</a:t>
            </a: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Maybe it’s only a little bit broken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Monolithic collapse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Simplest solution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No missing satellite problem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Galaxy properties scale largely with mass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Doesn’t explain distribution of satellite galaxies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Not self-consistent with standard model</a:t>
            </a:r>
          </a:p>
          <a:p>
            <a:pPr>
              <a:buFontTx/>
              <a:buChar char="-"/>
            </a:pPr>
            <a:endParaRPr lang="en-GB" sz="22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Hierarchical merging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CDM predicts smallest structures form first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Mergers easier at high redshift, allowing rapid growth… but maybe not rapid enough</a:t>
            </a:r>
          </a:p>
          <a:p>
            <a:pPr>
              <a:buFontTx/>
              <a:buChar char="-"/>
            </a:pP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alaxy properties seem strongly mass-dependent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Satellite distribution incorrect</a:t>
            </a: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4" y="1345533"/>
            <a:ext cx="5360772" cy="5360772"/>
          </a:xfrm>
          <a:prstGeom prst="rect">
            <a:avLst/>
          </a:prstGeom>
        </p:spPr>
      </p:pic>
      <p:pic>
        <p:nvPicPr>
          <p:cNvPr id="3" name="The Formation of  a Milky Way like Galax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044" y="2238642"/>
            <a:ext cx="5360772" cy="357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The past is a foreign country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Environmental effects may be time dependent ! (again, see Dressler 2004)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In early Universe, no clusters – ram-pressure effects would have been very different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Population III stars and reionisation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THE BLOB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2 </a:t>
            </a:r>
            <a:r>
              <a:rPr lang="en-GB" sz="1800" kern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Gyr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after Big Bang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Contains three sub-mm galaxies with </a:t>
            </a:r>
            <a:r>
              <a:rPr lang="en-GB" sz="1800" kern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s.f.r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. ~100 M</a:t>
            </a:r>
            <a:r>
              <a:rPr lang="en-GB" sz="1800" kern="1600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  <a:cs typeface="Arial Unicode MS" panose="020B0604020202020204" pitchFamily="34" charset="-128"/>
              </a:rPr>
              <a:t>⊙</a:t>
            </a:r>
            <a:r>
              <a:rPr lang="en-GB" sz="1800" kern="1600" dirty="0" smtClean="0">
                <a:solidFill>
                  <a:schemeClr val="tx2">
                    <a:lumMod val="50000"/>
                  </a:schemeClr>
                </a:solidFill>
                <a:latin typeface="Roboto Thin" pitchFamily="2" charset="0"/>
                <a:ea typeface="Roboto Thin" pitchFamily="2" charset="0"/>
              </a:rPr>
              <a:t>..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yr</a:t>
            </a:r>
            <a:r>
              <a:rPr lang="en-GB" sz="1800" kern="1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-1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Even brighter sub-mm sources may have </a:t>
            </a:r>
            <a:r>
              <a:rPr lang="en-GB" sz="1800" kern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s.f.r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. ~6,000 </a:t>
            </a: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</a:t>
            </a:r>
            <a:r>
              <a:rPr lang="en-GB" sz="1800" kern="16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  <a:cs typeface="Arial Unicode MS" panose="020B0604020202020204" pitchFamily="34" charset="-128"/>
              </a:rPr>
              <a:t>⊙</a:t>
            </a: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 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yr</a:t>
            </a:r>
            <a:r>
              <a:rPr lang="en-GB" sz="1800" kern="1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-1 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at 1.5 &lt; z &lt; 6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How rapidly did most discs assemble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Problems of very old elliptical galaxies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9" y="1555597"/>
            <a:ext cx="5750775" cy="493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5" y="1533166"/>
            <a:ext cx="4976559" cy="4976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8" y="1971665"/>
            <a:ext cx="5750775" cy="4099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7" y="1903496"/>
            <a:ext cx="5750776" cy="458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147368">
            <a:off x="-115337" y="1560551"/>
            <a:ext cx="6901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cap="small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cream Again" panose="03000600000000000000" pitchFamily="66" charset="0"/>
              </a:rPr>
              <a:t>The BLOB</a:t>
            </a:r>
            <a:endParaRPr lang="en-GB" sz="7200" cap="smal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cream Again" panose="03000600000000000000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460" y="3783845"/>
            <a:ext cx="237600" cy="2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So maybe it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was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too simple, after all 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Maybe there are some entities that need multiplying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Galaxies are distributed along filaments. How significant is that in their evolution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Our understanding of the UDGs is still woefully incomplete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Where are they ?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How many are there ?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What is their stellar mass and how do they affect the luminosity function ?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How many have gas ?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What is their total mass ?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Many known unknowns ! Expect rapid developments and discarded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8" y="1654451"/>
            <a:ext cx="5888049" cy="473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If it agrees with experiment…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But… getting the right answer is a </a:t>
            </a:r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ight" panose="02000000000000000000" pitchFamily="2" charset="0"/>
              </a:rPr>
              <a:t>necessary but not sufficient </a:t>
            </a: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condition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Because of the complexities, it’s possible to get the right answer by completely the wrong method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This can manifest itself even at the level of very precise details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Always consider multiple possibilities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Must be done with sincerity, don’t construct straw men because they can’t fight back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Only in extreme cases can you ever prove a theory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The Universe is under no obligation to  make sense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Follow the data wherever it leads, but don’t marry 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9" y="1345533"/>
            <a:ext cx="5354594" cy="5354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1847837"/>
            <a:ext cx="6050325" cy="4349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3" y="2260925"/>
            <a:ext cx="6031135" cy="3523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0" y="1345533"/>
            <a:ext cx="5528570" cy="5354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2" y="1751031"/>
            <a:ext cx="6069515" cy="4543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" y="2432178"/>
            <a:ext cx="6050327" cy="31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Not even wrong 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Quantification of limited use : sometimes subjectivity is better ! Not everything can be measured</a:t>
            </a:r>
          </a:p>
          <a:p>
            <a:r>
              <a:rPr lang="en-GB" sz="22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L</a:t>
            </a: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imitations of statistics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Merely knowing the values doesn’t tell you very much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Understanding the meaning of a correlation depends on </a:t>
            </a:r>
            <a:r>
              <a:rPr lang="en-GB" sz="18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you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, not the data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“Flaw of averages” has literally saved lives</a:t>
            </a:r>
            <a:r>
              <a:rPr lang="en-GB" sz="2200" kern="1600" dirty="0" smtClean="0">
                <a:solidFill>
                  <a:schemeClr val="tx2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..</a:t>
            </a: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!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There’s no such thing as an ordinary galaxy : have to disentangle complex effects working simultaneously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Process inevitably involves many mistakes</a:t>
            </a: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9" y="2837682"/>
            <a:ext cx="5756584" cy="2375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9" y="2837683"/>
            <a:ext cx="5756584" cy="2340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4" y="1821452"/>
            <a:ext cx="5812114" cy="440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9" y="2394647"/>
            <a:ext cx="5762709" cy="32611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8" y="1345532"/>
            <a:ext cx="4849585" cy="53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Lecture 3 : Be Careful What You Wish For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Introduction to galaxy evolution theory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Monolithic collapse versus hierarchical merging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The limits and advantages of simulations 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Pure dark matter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Inclusion of baryons, missing physics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Resolution effects</a:t>
            </a:r>
            <a:endParaRPr lang="en-GB" sz="1800" b="1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 marL="0" indent="0">
              <a:buNone/>
            </a:pPr>
            <a:endParaRPr lang="en-GB" sz="2200" b="1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Why do we interpret the data in any particular way ?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The importance of being subjective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Being right isn’t good enough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Selection effects</a:t>
            </a:r>
          </a:p>
          <a:p>
            <a:pPr>
              <a:buFontTx/>
              <a:buChar char="-"/>
            </a:pPr>
            <a:r>
              <a:rPr lang="en-GB" sz="18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Falsification isn’t everything</a:t>
            </a: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2" y="1345533"/>
            <a:ext cx="5360067" cy="5360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74" y="1345533"/>
            <a:ext cx="3579341" cy="53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Example : quantifying sensitivity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We need a survey to be as sensitive as possible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Resulting catalogues must be complete and reliable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Raw sensitivity can be calculated, but this doesn’t mean this is what you’ll actually detect</a:t>
            </a: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 Light" panose="02000000000000000000" pitchFamily="2" charset="0"/>
              </a:rPr>
              <a:t>A sensitivity limit is not the same as a completeness limit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Can estimate reliability and completeness using artificial sources, but can never be certain of what’s really in the data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Can give a hard mass sensitivity limit, but not an exact completeness limit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8919" y="1345533"/>
                <a:ext cx="5696464" cy="536006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360000" rIns="180000" bIns="14400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𝐻𝐼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=2.36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type m:val="skw"/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𝑟𝑚𝑠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algn="ctr"/>
                <a:endParaRPr lang="en-GB" b="0" dirty="0" smtClean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GB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This means that as </a:t>
                </a:r>
                <a:r>
                  <a:rPr lang="en-GB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en-GB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, </a:t>
                </a:r>
                <a:r>
                  <a:rPr lang="en-GB" b="0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S/N</a:t>
                </a:r>
                <a:r>
                  <a:rPr lang="en-GB" b="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 </a:t>
                </a:r>
                <a:r>
                  <a:rPr lang="en-GB" b="1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at constant M !</a:t>
                </a:r>
              </a:p>
              <a:p>
                <a:r>
                  <a:rPr lang="en-GB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So defining a mass sensitivity (for objects you’ll actually detect) is, strictly speaking, impossible.</a:t>
                </a: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endParaRPr lang="en-GB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r>
                  <a:rPr lang="en-GB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Furthermore, in reality </a:t>
                </a:r>
                <a:r>
                  <a:rPr lang="en-GB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W</a:t>
                </a:r>
                <a:r>
                  <a:rPr lang="en-GB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and </a:t>
                </a:r>
                <a:r>
                  <a:rPr lang="en-GB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S/N</a:t>
                </a:r>
                <a:r>
                  <a:rPr lang="en-GB" dirty="0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 are correlated because of inclination =&gt; complex selection effects</a:t>
                </a:r>
                <a:endParaRPr lang="en-GB" dirty="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endParaRPr lang="en-GB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1345533"/>
                <a:ext cx="5696464" cy="5360067"/>
              </a:xfrm>
              <a:prstGeom prst="rect">
                <a:avLst/>
              </a:prstGeom>
              <a:blipFill rotWithShape="0">
                <a:blip r:embed="rId5"/>
                <a:stretch>
                  <a:fillRect t="-8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SensitivityWidthDepend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407" y="3114676"/>
            <a:ext cx="2742793" cy="27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3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5848349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Summary : Science  Is Hard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0"/>
            <a:ext cx="634365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94800" y="1343075"/>
            <a:ext cx="5365741" cy="505772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REMEMBER THE ELEPHANT !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Start simple. Add complexity as needed. But if a simpler alternative comes along, prefer that one if it works.</a:t>
            </a: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Handle Razors with care</a:t>
            </a: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Selection effects can create trends where none really exist, or exaggerate ones which do</a:t>
            </a: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A model which agrees with observations doesn’t preclude there being other models which also agree or do even better</a:t>
            </a:r>
          </a:p>
          <a:p>
            <a:r>
              <a:rPr lang="en-GB" sz="2200" b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Statistical measures are not always trustworthy !</a:t>
            </a:r>
          </a:p>
        </p:txBody>
      </p:sp>
    </p:spTree>
    <p:extLst>
      <p:ext uri="{BB962C8B-B14F-4D97-AF65-F5344CB8AC3E}">
        <p14:creationId xmlns:p14="http://schemas.microsoft.com/office/powerpoint/2010/main" val="1507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Where did it all go wrong 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First numerical simulation : 1941 using light bulbs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37 particles per galaxy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Found interaction of two discs produced spiral features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Early simulations (1960-1980) limited to gravity, n &lt;1,000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Modern simulations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n ~10</a:t>
            </a:r>
            <a:r>
              <a:rPr lang="en-GB" sz="1800" kern="16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12 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(though smaller n still useful !)</a:t>
            </a:r>
            <a:endParaRPr lang="en-GB" sz="1800" kern="1600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Dark matter, stars, gas, dust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Chemical evolution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Magnetic fields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But… many, many free parameters !</a:t>
            </a:r>
          </a:p>
          <a:p>
            <a:pPr>
              <a:buFontTx/>
              <a:buChar char="-"/>
            </a:pPr>
            <a:endParaRPr lang="en-GB" sz="22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endParaRPr lang="en-GB" sz="2200" b="1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0" y="1856151"/>
            <a:ext cx="5818630" cy="4338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3" y="1878456"/>
            <a:ext cx="4316525" cy="4316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0" y="2386578"/>
            <a:ext cx="5817251" cy="32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5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Keep It Simple, Stupid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Start simple, gradually increase complexity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Pure n-body dark matter justified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Dark matter ~x5 more massive than baryons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Simple physics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Works very well on large scales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Pretty lousy on small scales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Initially problems getting any substructure to form at all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Subsequent problems forming far too much substructure (~x10)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How to relate substructure to galaxies ?</a:t>
            </a:r>
          </a:p>
          <a:p>
            <a:pPr>
              <a:buFontTx/>
              <a:buChar char="-"/>
            </a:pPr>
            <a:endParaRPr lang="en-GB" sz="22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3" y="1821429"/>
            <a:ext cx="5877697" cy="4408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3" y="1821429"/>
            <a:ext cx="5877697" cy="440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3" y="1821429"/>
            <a:ext cx="5877697" cy="44082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3" y="1821429"/>
            <a:ext cx="5877697" cy="4408273"/>
          </a:xfrm>
          <a:prstGeom prst="rect">
            <a:avLst/>
          </a:prstGeom>
        </p:spPr>
      </p:pic>
      <p:pic>
        <p:nvPicPr>
          <p:cNvPr id="8" name="MilleniumZoom0001-027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8304" y="1821429"/>
            <a:ext cx="5878096" cy="440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Observational data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Stellar mass, gas mass, colour, luminosity, 3D spatial position, line-of-sight velocities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Simulated data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Positions of dark matter particles, velocities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Baryonic mass &lt;&lt; dark matter mass, and baryonic physics too complicated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Predict baryon distribution via </a:t>
            </a:r>
            <a:r>
              <a:rPr lang="en-GB" sz="22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semi-analytic models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Or try and simulate the baryonic physics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Or, try a completely different model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Or… change your interpretation !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Every galaxy has a dark matter halo, but does every dark matter halo have a galaxy ?</a:t>
            </a:r>
          </a:p>
          <a:p>
            <a:endParaRPr lang="en-GB" sz="22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The missing satellite problem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9" y="1889231"/>
            <a:ext cx="5702388" cy="427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1" y="1907766"/>
            <a:ext cx="5692346" cy="4269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0" y="1345533"/>
            <a:ext cx="5360067" cy="5360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0" y="1345533"/>
            <a:ext cx="5360067" cy="53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6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Simulations aren’t magical </a:t>
            </a:r>
            <a:r>
              <a:rPr lang="en-GB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(they’re just very complicated !)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Simulations have similar sorts of limits to observational data :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Far fewer particles than in reality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Star particles are not the same as stars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Increasing number of particles not always possible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Difficult to understand what’s happening in a simulation even though in principle you know everything </a:t>
            </a:r>
          </a:p>
          <a:p>
            <a:pPr>
              <a:buFontTx/>
              <a:buChar char="-"/>
            </a:pPr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Have to try and compare like-for-like between simulations and reality (e.g. synthetic observations)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Requires even more physics and potentially adds uncertainty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Requires detailed knowledge of the observational methods</a:t>
            </a: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3" name="Cartwheel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281" y="1345533"/>
            <a:ext cx="5364892" cy="5364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1" y="1345533"/>
            <a:ext cx="5389845" cy="5360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8" y="1326184"/>
            <a:ext cx="5649097" cy="53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Practical methods of simulations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Smoothed Particle Hydrodynamics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Fluid composed of finite number of particles</a:t>
            </a:r>
            <a:endParaRPr lang="en-GB" sz="18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Each particle is a member of a “kernel” in which hydrodynamic properties are calculated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Can trace precise history of each particle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Problems reproducing instabilities</a:t>
            </a:r>
          </a:p>
          <a:p>
            <a:pPr marL="0" indent="0">
              <a:buNone/>
            </a:pPr>
            <a:endParaRPr lang="en-GB" sz="22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Grid codes</a:t>
            </a: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Gas modelled as a continuous fluid within cells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Grid cells may be of variable size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Better reproductions of real instabilities</a:t>
            </a:r>
          </a:p>
          <a:p>
            <a:pPr>
              <a:buFontTx/>
              <a:buChar char="-"/>
            </a:pPr>
            <a:r>
              <a:rPr lang="en-GB" sz="1800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Difficult to trace </a:t>
            </a: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gas</a:t>
            </a:r>
            <a:endParaRPr lang="en-GB" sz="1800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Thin" pitchFamily="2" charset="0"/>
              <a:ea typeface="Roboto Thi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339850"/>
            <a:ext cx="5365750" cy="536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339850"/>
            <a:ext cx="5365750" cy="536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7" y="2501104"/>
            <a:ext cx="5366533" cy="30432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2692193"/>
            <a:ext cx="5366533" cy="2670639"/>
          </a:xfrm>
          <a:prstGeom prst="rect">
            <a:avLst/>
          </a:prstGeom>
        </p:spPr>
      </p:pic>
      <p:pic>
        <p:nvPicPr>
          <p:cNvPr id="8" name="CylinderRot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1300" y="1886549"/>
            <a:ext cx="5696465" cy="427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8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Knowing everything and nothing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Knowing the underlying physics in your simulation doesn’t mean you can predict what it does or even understand it afterwards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Atomic physics tells you nothing much about macroscopic physics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Many parameters have to be observed, can’t recreate in a laboratory !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Trivial example : making mistakes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Sometimes small instabilities can amplify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Better example : what’s the cause of the damage ?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One object may approach more closely, or more slowly, or be more massive</a:t>
            </a:r>
          </a:p>
          <a:p>
            <a:pPr>
              <a:buFontTx/>
              <a:buChar char="-"/>
            </a:pPr>
            <a:r>
              <a:rPr lang="en-GB" sz="18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Data visualisation not trivial either !</a:t>
            </a:r>
          </a:p>
        </p:txBody>
      </p:sp>
      <p:pic>
        <p:nvPicPr>
          <p:cNvPr id="2" name="FLASH disc fa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398" y="1344827"/>
            <a:ext cx="5360773" cy="5360773"/>
          </a:xfrm>
          <a:prstGeom prst="rect">
            <a:avLst/>
          </a:prstGeom>
        </p:spPr>
      </p:pic>
      <p:pic>
        <p:nvPicPr>
          <p:cNvPr id="9" name="HarassmentSI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273" y="1344824"/>
            <a:ext cx="5366898" cy="536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3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18821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  … maybe the theory is </a:t>
            </a:r>
            <a:r>
              <a:rPr lang="en-GB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too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 simple ?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9" y="1733085"/>
            <a:ext cx="5731201" cy="4584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83" y="1345533"/>
            <a:ext cx="3449915" cy="5355259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351637" y="1345533"/>
            <a:ext cx="5653549" cy="536006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18000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The more free parameters, the greater the margin for error =&gt; the easier it is to make a model fit the data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Occam’s Razor must be handled carefully !</a:t>
            </a:r>
          </a:p>
          <a:p>
            <a:pPr>
              <a:buFontTx/>
              <a:buChar char="-"/>
            </a:pPr>
            <a:r>
              <a:rPr lang="en-GB" sz="18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The simplest explanation tends to be the right one</a:t>
            </a:r>
          </a:p>
          <a:p>
            <a:pPr>
              <a:buFontTx/>
              <a:buChar char="-"/>
            </a:pPr>
            <a:r>
              <a:rPr lang="en-GB" sz="1800" i="1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Entities must not be multiplied </a:t>
            </a:r>
            <a:r>
              <a:rPr lang="en-GB" sz="1800" b="1" i="1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beyond </a:t>
            </a:r>
            <a:r>
              <a:rPr lang="en-GB" sz="1800" b="1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necessity</a:t>
            </a:r>
            <a:endParaRPr lang="en-GB" sz="1800" b="1" i="1" kern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buFontTx/>
              <a:buChar char="-"/>
            </a:pPr>
            <a:r>
              <a:rPr lang="en-GB" sz="1800" i="1" kern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We consider it a good principle to explain the phenomena by the simplest hypothesis </a:t>
            </a:r>
            <a:r>
              <a:rPr lang="en-GB" sz="18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possible</a:t>
            </a:r>
          </a:p>
          <a:p>
            <a:pPr>
              <a:buFontTx/>
              <a:buChar char="-"/>
            </a:pPr>
            <a:r>
              <a:rPr lang="en-GB" sz="1800" i="1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Thin" pitchFamily="2" charset="0"/>
                <a:ea typeface="Roboto Thin" pitchFamily="2" charset="0"/>
              </a:rPr>
              <a:t>Prefer simple explanations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Simple explanations are easier to test and harder to fudge</a:t>
            </a:r>
          </a:p>
          <a:p>
            <a:r>
              <a:rPr lang="en-GB" sz="2200" kern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</a:rPr>
              <a:t>But… making things too simple can be equally disastrous !</a:t>
            </a:r>
          </a:p>
          <a:p>
            <a:pPr>
              <a:buFontTx/>
              <a:buChar char="-"/>
            </a:pPr>
            <a:endParaRPr lang="en-GB" sz="1800" kern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8" y="2311989"/>
            <a:ext cx="5731201" cy="3422346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10" idx="2"/>
          </p:cNvCxnSpPr>
          <p:nvPr/>
        </p:nvCxnSpPr>
        <p:spPr>
          <a:xfrm flipV="1">
            <a:off x="3230399" y="4873557"/>
            <a:ext cx="1477788" cy="86077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371827" y="4972274"/>
            <a:ext cx="1336360" cy="514126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230399" y="4751408"/>
            <a:ext cx="2865600" cy="9558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Jodie Foster of </a:t>
            </a:r>
            <a:r>
              <a:rPr lang="en-GB" sz="2800" i="1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Contact</a:t>
            </a:r>
            <a:endParaRPr lang="en-GB" sz="2800" i="1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0398" y="2311989"/>
            <a:ext cx="2865600" cy="24394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bg1"/>
                </a:solidFill>
                <a:latin typeface="Comic Sans MS" panose="030F0702030302020204" pitchFamily="66" charset="0"/>
                <a:ea typeface="Yu Gothic UI" panose="020B0500000000000000" pitchFamily="34" charset="-128"/>
                <a:cs typeface="Arial Unicode MS" panose="020B0604020202020204" pitchFamily="34" charset="-128"/>
              </a:rPr>
              <a:t>“Entities must not be multiplied beyond necessity.”</a:t>
            </a:r>
            <a:endParaRPr lang="en-GB" sz="2800" b="1" i="1" dirty="0">
              <a:solidFill>
                <a:schemeClr val="bg1"/>
              </a:solidFill>
              <a:latin typeface="Comic Sans MS" panose="030F0702030302020204" pitchFamily="66" charset="0"/>
              <a:ea typeface="Yu Gothic UI" panose="020B0500000000000000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7" y="1876906"/>
            <a:ext cx="5723349" cy="429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2136</Words>
  <Application>Microsoft Office PowerPoint</Application>
  <PresentationFormat>Widescreen</PresentationFormat>
  <Paragraphs>347</Paragraphs>
  <Slides>21</Slides>
  <Notes>20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 Unicode MS</vt:lpstr>
      <vt:lpstr>Yu Gothic UI</vt:lpstr>
      <vt:lpstr>Arial</vt:lpstr>
      <vt:lpstr>Calibri</vt:lpstr>
      <vt:lpstr>Calibri Light</vt:lpstr>
      <vt:lpstr>Cambria Math</vt:lpstr>
      <vt:lpstr>Comic Sans MS</vt:lpstr>
      <vt:lpstr>Cooper Black</vt:lpstr>
      <vt:lpstr>Roboto Light</vt:lpstr>
      <vt:lpstr>Roboto Thin</vt:lpstr>
      <vt:lpstr>Scream Again</vt:lpstr>
      <vt:lpstr>Wingdings</vt:lpstr>
      <vt:lpstr>Office Theme</vt:lpstr>
      <vt:lpstr>The Dark Side of Galaxy Evolution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Dark Side of Galaxy Evolution</dc:title>
  <dc:creator>Rhys Taylor</dc:creator>
  <cp:lastModifiedBy>Rhys Taylor</cp:lastModifiedBy>
  <cp:revision>177</cp:revision>
  <dcterms:created xsi:type="dcterms:W3CDTF">2017-10-13T06:50:18Z</dcterms:created>
  <dcterms:modified xsi:type="dcterms:W3CDTF">2017-11-01T16:30:42Z</dcterms:modified>
</cp:coreProperties>
</file>